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6" roundtripDataSignature="AMtx7mjKugGFssqHZgL/NPZJXuIgk+YP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2.png>
</file>

<file path=ppt/media/image3.jpg>
</file>

<file path=ppt/media/image4.gif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49c5a8268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49c5a8268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493f7537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493f7537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84d0739e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g2484d0739e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drive.google.com/file/d/1OE6EF6sBI9h1ANlIuS0k5v4lqcEEFF3S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/>
              <a:t>Hope to Skills</a:t>
            </a:r>
            <a:endParaRPr sz="4800"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n"/>
              <a:t>Lecture#01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n"/>
              <a:t>Instructor: Irfan Malik, Dr. Sheraz Naseer</a:t>
            </a:r>
            <a:endParaRPr/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20051" l="0" r="0" t="22327"/>
          <a:stretch/>
        </p:blipFill>
        <p:spPr>
          <a:xfrm>
            <a:off x="7394775" y="4140925"/>
            <a:ext cx="1598825" cy="87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025" y="4435400"/>
            <a:ext cx="2021288" cy="44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What is Artificial Intelligence?</a:t>
            </a:r>
            <a:endParaRPr b="1" sz="3000"/>
          </a:p>
        </p:txBody>
      </p:sp>
      <p:sp>
        <p:nvSpPr>
          <p:cNvPr id="115" name="Google Shape;1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Artificial Intelligence (AI) refers to the ability of machines to perform tasks that would normally require human intelligence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AI is used in many everyday technologies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6" name="Google Shape;1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What is future going to be like?</a:t>
            </a:r>
            <a:endParaRPr b="1" sz="3000"/>
          </a:p>
        </p:txBody>
      </p:sp>
      <p:sp>
        <p:nvSpPr>
          <p:cNvPr id="122" name="Google Shape;1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Increased efficiency and automation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Improved healthcare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Smarter cities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Enhanced customer experiences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Increased access to education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" name="Google Shape;1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49c5a82688_1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 </a:t>
            </a:r>
            <a:endParaRPr/>
          </a:p>
        </p:txBody>
      </p:sp>
      <p:sp>
        <p:nvSpPr>
          <p:cNvPr id="129" name="Google Shape;129;g249c5a82688_1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1- AI concepts and applications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2- Overview of Previous discussion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3- Unsupervised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4- Reinforcement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5- Deep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6- Relationship between AI, ML and DL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7- Questions and Answers</a:t>
            </a:r>
            <a:endParaRPr/>
          </a:p>
        </p:txBody>
      </p:sp>
      <p:sp>
        <p:nvSpPr>
          <p:cNvPr id="130" name="Google Shape;130;g249c5a82688_1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Object detection</a:t>
            </a:r>
            <a:r>
              <a:rPr lang="en" sz="3000"/>
              <a:t> </a:t>
            </a:r>
            <a:endParaRPr sz="3000"/>
          </a:p>
        </p:txBody>
      </p:sp>
      <p:pic>
        <p:nvPicPr>
          <p:cNvPr id="136" name="Google Shape;13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3580" y="1115650"/>
            <a:ext cx="6286845" cy="354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Object detection </a:t>
            </a:r>
            <a:endParaRPr b="1" sz="3000"/>
          </a:p>
        </p:txBody>
      </p:sp>
      <p:pic>
        <p:nvPicPr>
          <p:cNvPr id="143" name="Google Shape;143;p6"/>
          <p:cNvPicPr preferRelativeResize="0"/>
          <p:nvPr/>
        </p:nvPicPr>
        <p:blipFill rotWithShape="1">
          <a:blip r:embed="rId3">
            <a:alphaModFix/>
          </a:blip>
          <a:srcRect b="13259" l="0" r="0" t="14353"/>
          <a:stretch/>
        </p:blipFill>
        <p:spPr>
          <a:xfrm>
            <a:off x="785075" y="1309850"/>
            <a:ext cx="7411300" cy="32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Classification</a:t>
            </a:r>
            <a:endParaRPr b="1" sz="3020"/>
          </a:p>
        </p:txBody>
      </p:sp>
      <p:pic>
        <p:nvPicPr>
          <p:cNvPr id="150" name="Google Shape;1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0300" y="1194700"/>
            <a:ext cx="4705500" cy="32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Segmentation</a:t>
            </a:r>
            <a:endParaRPr b="1" sz="3020"/>
          </a:p>
        </p:txBody>
      </p:sp>
      <p:pic>
        <p:nvPicPr>
          <p:cNvPr id="157" name="Google Shape;157;p8"/>
          <p:cNvPicPr preferRelativeResize="0"/>
          <p:nvPr/>
        </p:nvPicPr>
        <p:blipFill rotWithShape="1">
          <a:blip r:embed="rId3">
            <a:alphaModFix/>
          </a:blip>
          <a:srcRect b="25223" l="0" r="0" t="24885"/>
          <a:stretch/>
        </p:blipFill>
        <p:spPr>
          <a:xfrm>
            <a:off x="527700" y="1368300"/>
            <a:ext cx="8026625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Segmentation</a:t>
            </a:r>
            <a:endParaRPr b="1" sz="3020"/>
          </a:p>
        </p:txBody>
      </p:sp>
      <p:pic>
        <p:nvPicPr>
          <p:cNvPr id="164" name="Google Shape;16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0000" y="1099325"/>
            <a:ext cx="6612225" cy="349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Generative Models</a:t>
            </a:r>
            <a:endParaRPr b="1" sz="3020"/>
          </a:p>
        </p:txBody>
      </p:sp>
      <p:pic>
        <p:nvPicPr>
          <p:cNvPr id="171" name="Google Shape;17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0475" y="1017725"/>
            <a:ext cx="7083055" cy="399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Chatgpt</a:t>
            </a:r>
            <a:endParaRPr b="1" sz="3020"/>
          </a:p>
        </p:txBody>
      </p:sp>
      <p:pic>
        <p:nvPicPr>
          <p:cNvPr id="178" name="Google Shape;178;p11"/>
          <p:cNvPicPr preferRelativeResize="0"/>
          <p:nvPr/>
        </p:nvPicPr>
        <p:blipFill rotWithShape="1">
          <a:blip r:embed="rId3">
            <a:alphaModFix/>
          </a:blip>
          <a:srcRect b="0" l="18770" r="0" t="9575"/>
          <a:stretch/>
        </p:blipFill>
        <p:spPr>
          <a:xfrm>
            <a:off x="1871700" y="1113500"/>
            <a:ext cx="5901800" cy="369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g2493f7537f8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Stable-diffusion</a:t>
            </a:r>
            <a:endParaRPr b="1" sz="3020"/>
          </a:p>
        </p:txBody>
      </p:sp>
      <p:sp>
        <p:nvSpPr>
          <p:cNvPr id="185" name="Google Shape;18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6" name="Google Shape;186;p13" title="ezgif.com-gif-maker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450" y="1083225"/>
            <a:ext cx="7999000" cy="388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SzPts val="5200"/>
              <a:buNone/>
            </a:pPr>
            <a:r>
              <a:rPr b="1" lang="en" sz="4800"/>
              <a:t>Lecture#01</a:t>
            </a:r>
            <a:endParaRPr sz="4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Our Goal for This Course</a:t>
            </a:r>
            <a:endParaRPr b="1" sz="3020"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Skill Development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Hands-on learning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Problem-solving and critical thinking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Practical experience and portfolio building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Effective self-presentation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Fostering a culture of knowledge-sharing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484d0739ef_0_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Our Expectations from Students</a:t>
            </a:r>
            <a:endParaRPr b="1" sz="3020"/>
          </a:p>
        </p:txBody>
      </p:sp>
      <p:sp>
        <p:nvSpPr>
          <p:cNvPr id="80" name="Google Shape;80;g2484d0739ef_0_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Active participation in practical exercises and assignments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Practical experience and portfolio building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Sharing knowledge and teaching new batches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g2484d0739ef_0_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486750" y="3086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Working Plan</a:t>
            </a:r>
            <a:endParaRPr b="1" sz="3020"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136650" y="1388425"/>
            <a:ext cx="8870700" cy="3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448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25"/>
              <a:buChar char="●"/>
            </a:pPr>
            <a:r>
              <a:rPr b="1" lang="en" sz="1825">
                <a:solidFill>
                  <a:schemeClr val="dk1"/>
                </a:solidFill>
              </a:rPr>
              <a:t>Lecture Delivery</a:t>
            </a:r>
            <a:r>
              <a:rPr b="1" lang="en" sz="1825">
                <a:solidFill>
                  <a:schemeClr val="dk1"/>
                </a:solidFill>
              </a:rPr>
              <a:t>: </a:t>
            </a:r>
            <a:r>
              <a:rPr lang="en" sz="1825">
                <a:solidFill>
                  <a:schemeClr val="dk1"/>
                </a:solidFill>
              </a:rPr>
              <a:t>Comprehensive lectures on various topics</a:t>
            </a:r>
            <a:endParaRPr sz="1825">
              <a:solidFill>
                <a:schemeClr val="dk1"/>
              </a:solidFill>
            </a:endParaRPr>
          </a:p>
          <a:p>
            <a:pPr indent="-34448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25"/>
              <a:buChar char="●"/>
            </a:pPr>
            <a:r>
              <a:rPr b="1" lang="en" sz="1825">
                <a:solidFill>
                  <a:schemeClr val="dk1"/>
                </a:solidFill>
              </a:rPr>
              <a:t>Through Evaluations: </a:t>
            </a:r>
            <a:r>
              <a:rPr lang="en" sz="1825">
                <a:solidFill>
                  <a:schemeClr val="dk1"/>
                </a:solidFill>
              </a:rPr>
              <a:t>Regular evaluations after each lecture</a:t>
            </a:r>
            <a:endParaRPr sz="1825">
              <a:solidFill>
                <a:schemeClr val="dk1"/>
              </a:solidFill>
            </a:endParaRPr>
          </a:p>
          <a:p>
            <a:pPr indent="-34448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25"/>
              <a:buChar char="●"/>
            </a:pPr>
            <a:r>
              <a:rPr b="1" lang="en" sz="1825">
                <a:solidFill>
                  <a:schemeClr val="dk1"/>
                </a:solidFill>
              </a:rPr>
              <a:t>Hands-on Practice: </a:t>
            </a:r>
            <a:r>
              <a:rPr lang="en" sz="1825">
                <a:solidFill>
                  <a:schemeClr val="dk1"/>
                </a:solidFill>
              </a:rPr>
              <a:t>Hands-on practice for each module</a:t>
            </a:r>
            <a:endParaRPr sz="1825">
              <a:solidFill>
                <a:schemeClr val="dk1"/>
              </a:solidFill>
            </a:endParaRPr>
          </a:p>
          <a:p>
            <a:pPr indent="-34448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25"/>
              <a:buChar char="●"/>
            </a:pPr>
            <a:r>
              <a:rPr b="1" lang="en" sz="1825">
                <a:solidFill>
                  <a:schemeClr val="dk1"/>
                </a:solidFill>
              </a:rPr>
              <a:t>Projects and Assignments: </a:t>
            </a:r>
            <a:r>
              <a:rPr lang="en" sz="1825">
                <a:solidFill>
                  <a:schemeClr val="dk1"/>
                </a:solidFill>
              </a:rPr>
              <a:t>Real-world projects and assignments</a:t>
            </a:r>
            <a:endParaRPr sz="1825">
              <a:solidFill>
                <a:schemeClr val="dk1"/>
              </a:solidFill>
            </a:endParaRPr>
          </a:p>
          <a:p>
            <a:pPr indent="-34448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25"/>
              <a:buChar char="●"/>
            </a:pPr>
            <a:r>
              <a:rPr b="1" lang="en" sz="1825">
                <a:solidFill>
                  <a:schemeClr val="dk1"/>
                </a:solidFill>
              </a:rPr>
              <a:t>Small Project Completion: </a:t>
            </a:r>
            <a:r>
              <a:rPr lang="en" sz="1825">
                <a:solidFill>
                  <a:schemeClr val="dk1"/>
                </a:solidFill>
              </a:rPr>
              <a:t>Small projects upon completing each module</a:t>
            </a:r>
            <a:endParaRPr sz="1825">
              <a:solidFill>
                <a:schemeClr val="dk1"/>
              </a:solidFill>
            </a:endParaRPr>
          </a:p>
          <a:p>
            <a:pPr indent="-34448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25"/>
              <a:buChar char="●"/>
            </a:pPr>
            <a:r>
              <a:rPr b="1" lang="en" sz="1825">
                <a:solidFill>
                  <a:schemeClr val="dk1"/>
                </a:solidFill>
              </a:rPr>
              <a:t>Guidance and Support: </a:t>
            </a:r>
            <a:r>
              <a:rPr lang="en" sz="1825">
                <a:solidFill>
                  <a:schemeClr val="dk1"/>
                </a:solidFill>
              </a:rPr>
              <a:t>Ongoing guidance and support throughout the course</a:t>
            </a:r>
            <a:endParaRPr sz="1825">
              <a:solidFill>
                <a:schemeClr val="dk1"/>
              </a:solidFill>
            </a:endParaRPr>
          </a:p>
        </p:txBody>
      </p:sp>
      <p:sp>
        <p:nvSpPr>
          <p:cNvPr id="88" name="Google Shape;8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Work Ethics</a:t>
            </a:r>
            <a:endParaRPr b="1" sz="3020"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Be punctual and respect others' time.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Maintain professionalism in all interactions.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Take responsibility for your work and actions.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Communicate effectively and respectfully.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Collaborate and contribute positively in teams.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Manage your time efficiently and meet deadlines.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Be accountable for your assignments.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Foster a positive and supportive work environment.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Practical sessions</a:t>
            </a:r>
            <a:endParaRPr b="1" sz="3020"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There will be hands-on practise session during each </a:t>
            </a:r>
            <a:r>
              <a:rPr lang="en">
                <a:solidFill>
                  <a:schemeClr val="dk1"/>
                </a:solidFill>
              </a:rPr>
              <a:t>lecture.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You will be given task to solve in order to understand the concept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 purpose is to make you learn the topic so feel free to ask questions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Evaluations</a:t>
            </a:r>
            <a:endParaRPr b="1" sz="3020"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311700" y="11322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Evaluations may Include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Quizzes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Assignments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Projects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Presentations</a:t>
            </a:r>
            <a:endParaRPr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</a:pPr>
            <a:r>
              <a:rPr lang="en">
                <a:solidFill>
                  <a:schemeClr val="dk1"/>
                </a:solidFill>
              </a:rPr>
              <a:t>To focus on the professional grooming.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 Evaluations Will be uploaded on the Google Classroom.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It is compulsory to meet the Deadlines for each evaluation.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